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2" r:id="rId16"/>
    <p:sldId id="271" r:id="rId17"/>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85" d="100"/>
          <a:sy n="85" d="100"/>
        </p:scale>
        <p:origin x="595" y="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4C5C6-4336-4F4E-869F-260EAB6911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039A481-1997-45A6-8583-42CFDA777D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F6B46C6-043F-4157-A241-6AC596FF56C5}"/>
              </a:ext>
            </a:extLst>
          </p:cNvPr>
          <p:cNvSpPr>
            <a:spLocks noGrp="1"/>
          </p:cNvSpPr>
          <p:nvPr>
            <p:ph type="dt" sz="half" idx="10"/>
          </p:nvPr>
        </p:nvSpPr>
        <p:spPr/>
        <p:txBody>
          <a:bodyPr/>
          <a:lstStyle/>
          <a:p>
            <a:fld id="{14FB80DC-8A03-4457-A3B8-11CF8589FE27}" type="datetimeFigureOut">
              <a:rPr lang="en-US" smtClean="0"/>
              <a:t>8/12/2019</a:t>
            </a:fld>
            <a:endParaRPr lang="en-US"/>
          </a:p>
        </p:txBody>
      </p:sp>
      <p:sp>
        <p:nvSpPr>
          <p:cNvPr id="5" name="Footer Placeholder 4">
            <a:extLst>
              <a:ext uri="{FF2B5EF4-FFF2-40B4-BE49-F238E27FC236}">
                <a16:creationId xmlns:a16="http://schemas.microsoft.com/office/drawing/2014/main" id="{25109A7E-BD64-4D4D-8941-A053AD9C1C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F417E5-5FD8-4E75-99EA-B7826E4D9DCB}"/>
              </a:ext>
            </a:extLst>
          </p:cNvPr>
          <p:cNvSpPr>
            <a:spLocks noGrp="1"/>
          </p:cNvSpPr>
          <p:nvPr>
            <p:ph type="sldNum" sz="quarter" idx="12"/>
          </p:nvPr>
        </p:nvSpPr>
        <p:spPr/>
        <p:txBody>
          <a:bodyPr/>
          <a:lstStyle/>
          <a:p>
            <a:fld id="{1CB4596A-D1D5-4797-8090-28771C345373}" type="slidenum">
              <a:rPr lang="en-US" smtClean="0"/>
              <a:t>‹#›</a:t>
            </a:fld>
            <a:endParaRPr lang="en-US"/>
          </a:p>
        </p:txBody>
      </p:sp>
    </p:spTree>
    <p:extLst>
      <p:ext uri="{BB962C8B-B14F-4D97-AF65-F5344CB8AC3E}">
        <p14:creationId xmlns:p14="http://schemas.microsoft.com/office/powerpoint/2010/main" val="2062656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70DCE-5FA1-4898-B7ED-40F1359529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F5D6A81-FEB3-483C-BE74-15395163E8A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5C81A0-F13C-4C7E-AC4C-79DC4F0BEB81}"/>
              </a:ext>
            </a:extLst>
          </p:cNvPr>
          <p:cNvSpPr>
            <a:spLocks noGrp="1"/>
          </p:cNvSpPr>
          <p:nvPr>
            <p:ph type="dt" sz="half" idx="10"/>
          </p:nvPr>
        </p:nvSpPr>
        <p:spPr/>
        <p:txBody>
          <a:bodyPr/>
          <a:lstStyle/>
          <a:p>
            <a:fld id="{14FB80DC-8A03-4457-A3B8-11CF8589FE27}" type="datetimeFigureOut">
              <a:rPr lang="en-US" smtClean="0"/>
              <a:t>8/12/2019</a:t>
            </a:fld>
            <a:endParaRPr lang="en-US"/>
          </a:p>
        </p:txBody>
      </p:sp>
      <p:sp>
        <p:nvSpPr>
          <p:cNvPr id="5" name="Footer Placeholder 4">
            <a:extLst>
              <a:ext uri="{FF2B5EF4-FFF2-40B4-BE49-F238E27FC236}">
                <a16:creationId xmlns:a16="http://schemas.microsoft.com/office/drawing/2014/main" id="{04EFC59E-1C69-465B-8B34-938F03B533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C8C582-3D88-4854-AF00-C757AF9BA533}"/>
              </a:ext>
            </a:extLst>
          </p:cNvPr>
          <p:cNvSpPr>
            <a:spLocks noGrp="1"/>
          </p:cNvSpPr>
          <p:nvPr>
            <p:ph type="sldNum" sz="quarter" idx="12"/>
          </p:nvPr>
        </p:nvSpPr>
        <p:spPr/>
        <p:txBody>
          <a:bodyPr/>
          <a:lstStyle/>
          <a:p>
            <a:fld id="{1CB4596A-D1D5-4797-8090-28771C345373}" type="slidenum">
              <a:rPr lang="en-US" smtClean="0"/>
              <a:t>‹#›</a:t>
            </a:fld>
            <a:endParaRPr lang="en-US"/>
          </a:p>
        </p:txBody>
      </p:sp>
    </p:spTree>
    <p:extLst>
      <p:ext uri="{BB962C8B-B14F-4D97-AF65-F5344CB8AC3E}">
        <p14:creationId xmlns:p14="http://schemas.microsoft.com/office/powerpoint/2010/main" val="1227586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CEFD5E-AAB0-421E-87E4-4DDE28357DB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9CD4C27-051D-4CAC-A5DC-BB14591640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9016EC-003C-488E-A7C0-F585C2AA6B97}"/>
              </a:ext>
            </a:extLst>
          </p:cNvPr>
          <p:cNvSpPr>
            <a:spLocks noGrp="1"/>
          </p:cNvSpPr>
          <p:nvPr>
            <p:ph type="dt" sz="half" idx="10"/>
          </p:nvPr>
        </p:nvSpPr>
        <p:spPr/>
        <p:txBody>
          <a:bodyPr/>
          <a:lstStyle/>
          <a:p>
            <a:fld id="{14FB80DC-8A03-4457-A3B8-11CF8589FE27}" type="datetimeFigureOut">
              <a:rPr lang="en-US" smtClean="0"/>
              <a:t>8/12/2019</a:t>
            </a:fld>
            <a:endParaRPr lang="en-US"/>
          </a:p>
        </p:txBody>
      </p:sp>
      <p:sp>
        <p:nvSpPr>
          <p:cNvPr id="5" name="Footer Placeholder 4">
            <a:extLst>
              <a:ext uri="{FF2B5EF4-FFF2-40B4-BE49-F238E27FC236}">
                <a16:creationId xmlns:a16="http://schemas.microsoft.com/office/drawing/2014/main" id="{7BCCA3D4-2C31-4681-9186-CBCFD76678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4375B7-7FFA-409C-AB3D-46EC37D6D43E}"/>
              </a:ext>
            </a:extLst>
          </p:cNvPr>
          <p:cNvSpPr>
            <a:spLocks noGrp="1"/>
          </p:cNvSpPr>
          <p:nvPr>
            <p:ph type="sldNum" sz="quarter" idx="12"/>
          </p:nvPr>
        </p:nvSpPr>
        <p:spPr/>
        <p:txBody>
          <a:bodyPr/>
          <a:lstStyle/>
          <a:p>
            <a:fld id="{1CB4596A-D1D5-4797-8090-28771C345373}" type="slidenum">
              <a:rPr lang="en-US" smtClean="0"/>
              <a:t>‹#›</a:t>
            </a:fld>
            <a:endParaRPr lang="en-US"/>
          </a:p>
        </p:txBody>
      </p:sp>
    </p:spTree>
    <p:extLst>
      <p:ext uri="{BB962C8B-B14F-4D97-AF65-F5344CB8AC3E}">
        <p14:creationId xmlns:p14="http://schemas.microsoft.com/office/powerpoint/2010/main" val="1028467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D3B15-D35E-4D0B-A624-3BFD1DA5D4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6C0A73-A2D2-4192-B426-FDAEB82359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EB7E6E-6786-4D4C-AD4A-1E2E835A26C4}"/>
              </a:ext>
            </a:extLst>
          </p:cNvPr>
          <p:cNvSpPr>
            <a:spLocks noGrp="1"/>
          </p:cNvSpPr>
          <p:nvPr>
            <p:ph type="dt" sz="half" idx="10"/>
          </p:nvPr>
        </p:nvSpPr>
        <p:spPr/>
        <p:txBody>
          <a:bodyPr/>
          <a:lstStyle/>
          <a:p>
            <a:fld id="{14FB80DC-8A03-4457-A3B8-11CF8589FE27}" type="datetimeFigureOut">
              <a:rPr lang="en-US" smtClean="0"/>
              <a:t>8/12/2019</a:t>
            </a:fld>
            <a:endParaRPr lang="en-US"/>
          </a:p>
        </p:txBody>
      </p:sp>
      <p:sp>
        <p:nvSpPr>
          <p:cNvPr id="5" name="Footer Placeholder 4">
            <a:extLst>
              <a:ext uri="{FF2B5EF4-FFF2-40B4-BE49-F238E27FC236}">
                <a16:creationId xmlns:a16="http://schemas.microsoft.com/office/drawing/2014/main" id="{65DD54C4-EC45-428B-A572-BB4A8958F1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2755F2-2334-41B0-89EE-34BA5DACC00A}"/>
              </a:ext>
            </a:extLst>
          </p:cNvPr>
          <p:cNvSpPr>
            <a:spLocks noGrp="1"/>
          </p:cNvSpPr>
          <p:nvPr>
            <p:ph type="sldNum" sz="quarter" idx="12"/>
          </p:nvPr>
        </p:nvSpPr>
        <p:spPr/>
        <p:txBody>
          <a:bodyPr/>
          <a:lstStyle/>
          <a:p>
            <a:fld id="{1CB4596A-D1D5-4797-8090-28771C345373}" type="slidenum">
              <a:rPr lang="en-US" smtClean="0"/>
              <a:t>‹#›</a:t>
            </a:fld>
            <a:endParaRPr lang="en-US"/>
          </a:p>
        </p:txBody>
      </p:sp>
    </p:spTree>
    <p:extLst>
      <p:ext uri="{BB962C8B-B14F-4D97-AF65-F5344CB8AC3E}">
        <p14:creationId xmlns:p14="http://schemas.microsoft.com/office/powerpoint/2010/main" val="2939054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8DD3-9EBE-4169-A3A8-34E5798600F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5F67774-9692-4A10-8BA5-A056F4F59F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5523E33-90FC-4685-95B4-D5AE050A6254}"/>
              </a:ext>
            </a:extLst>
          </p:cNvPr>
          <p:cNvSpPr>
            <a:spLocks noGrp="1"/>
          </p:cNvSpPr>
          <p:nvPr>
            <p:ph type="dt" sz="half" idx="10"/>
          </p:nvPr>
        </p:nvSpPr>
        <p:spPr/>
        <p:txBody>
          <a:bodyPr/>
          <a:lstStyle/>
          <a:p>
            <a:fld id="{14FB80DC-8A03-4457-A3B8-11CF8589FE27}" type="datetimeFigureOut">
              <a:rPr lang="en-US" smtClean="0"/>
              <a:t>8/12/2019</a:t>
            </a:fld>
            <a:endParaRPr lang="en-US"/>
          </a:p>
        </p:txBody>
      </p:sp>
      <p:sp>
        <p:nvSpPr>
          <p:cNvPr id="5" name="Footer Placeholder 4">
            <a:extLst>
              <a:ext uri="{FF2B5EF4-FFF2-40B4-BE49-F238E27FC236}">
                <a16:creationId xmlns:a16="http://schemas.microsoft.com/office/drawing/2014/main" id="{C700DDB3-EF3B-4C47-87B6-5B522D497B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BFA06E-8B2A-4823-9A6B-9DFD78D1A30B}"/>
              </a:ext>
            </a:extLst>
          </p:cNvPr>
          <p:cNvSpPr>
            <a:spLocks noGrp="1"/>
          </p:cNvSpPr>
          <p:nvPr>
            <p:ph type="sldNum" sz="quarter" idx="12"/>
          </p:nvPr>
        </p:nvSpPr>
        <p:spPr/>
        <p:txBody>
          <a:bodyPr/>
          <a:lstStyle/>
          <a:p>
            <a:fld id="{1CB4596A-D1D5-4797-8090-28771C345373}" type="slidenum">
              <a:rPr lang="en-US" smtClean="0"/>
              <a:t>‹#›</a:t>
            </a:fld>
            <a:endParaRPr lang="en-US"/>
          </a:p>
        </p:txBody>
      </p:sp>
    </p:spTree>
    <p:extLst>
      <p:ext uri="{BB962C8B-B14F-4D97-AF65-F5344CB8AC3E}">
        <p14:creationId xmlns:p14="http://schemas.microsoft.com/office/powerpoint/2010/main" val="1507852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A5453-D8C5-45E0-B4E6-7983AA2E13C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7B774E-6EC7-4D52-8FA6-D84165671EA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1EAE103-E818-49A1-AAC2-094343E84B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7C631F5-0EEC-4A82-9EEA-60E54E286DA5}"/>
              </a:ext>
            </a:extLst>
          </p:cNvPr>
          <p:cNvSpPr>
            <a:spLocks noGrp="1"/>
          </p:cNvSpPr>
          <p:nvPr>
            <p:ph type="dt" sz="half" idx="10"/>
          </p:nvPr>
        </p:nvSpPr>
        <p:spPr/>
        <p:txBody>
          <a:bodyPr/>
          <a:lstStyle/>
          <a:p>
            <a:fld id="{14FB80DC-8A03-4457-A3B8-11CF8589FE27}" type="datetimeFigureOut">
              <a:rPr lang="en-US" smtClean="0"/>
              <a:t>8/12/2019</a:t>
            </a:fld>
            <a:endParaRPr lang="en-US"/>
          </a:p>
        </p:txBody>
      </p:sp>
      <p:sp>
        <p:nvSpPr>
          <p:cNvPr id="6" name="Footer Placeholder 5">
            <a:extLst>
              <a:ext uri="{FF2B5EF4-FFF2-40B4-BE49-F238E27FC236}">
                <a16:creationId xmlns:a16="http://schemas.microsoft.com/office/drawing/2014/main" id="{C540A19E-5C49-4E5A-8A92-68FAD265D2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9E71CD-754C-42AE-A07D-6EDCF1B9FBB3}"/>
              </a:ext>
            </a:extLst>
          </p:cNvPr>
          <p:cNvSpPr>
            <a:spLocks noGrp="1"/>
          </p:cNvSpPr>
          <p:nvPr>
            <p:ph type="sldNum" sz="quarter" idx="12"/>
          </p:nvPr>
        </p:nvSpPr>
        <p:spPr/>
        <p:txBody>
          <a:bodyPr/>
          <a:lstStyle/>
          <a:p>
            <a:fld id="{1CB4596A-D1D5-4797-8090-28771C345373}" type="slidenum">
              <a:rPr lang="en-US" smtClean="0"/>
              <a:t>‹#›</a:t>
            </a:fld>
            <a:endParaRPr lang="en-US"/>
          </a:p>
        </p:txBody>
      </p:sp>
    </p:spTree>
    <p:extLst>
      <p:ext uri="{BB962C8B-B14F-4D97-AF65-F5344CB8AC3E}">
        <p14:creationId xmlns:p14="http://schemas.microsoft.com/office/powerpoint/2010/main" val="1955575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CBFB2-3B62-48B0-923C-CB9942A6462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68C018-F959-4DF4-A3AD-1FDBBFF93A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ACF0148-391E-4005-8E5C-7A14194FC3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1EE04FC-875F-481C-B59F-7BC965D6CE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BDFF89D-844A-4D9D-A50B-6BC8B9C37E2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E1030E-811B-438C-B1A0-DB19E7E2E0E5}"/>
              </a:ext>
            </a:extLst>
          </p:cNvPr>
          <p:cNvSpPr>
            <a:spLocks noGrp="1"/>
          </p:cNvSpPr>
          <p:nvPr>
            <p:ph type="dt" sz="half" idx="10"/>
          </p:nvPr>
        </p:nvSpPr>
        <p:spPr/>
        <p:txBody>
          <a:bodyPr/>
          <a:lstStyle/>
          <a:p>
            <a:fld id="{14FB80DC-8A03-4457-A3B8-11CF8589FE27}" type="datetimeFigureOut">
              <a:rPr lang="en-US" smtClean="0"/>
              <a:t>8/12/2019</a:t>
            </a:fld>
            <a:endParaRPr lang="en-US"/>
          </a:p>
        </p:txBody>
      </p:sp>
      <p:sp>
        <p:nvSpPr>
          <p:cNvPr id="8" name="Footer Placeholder 7">
            <a:extLst>
              <a:ext uri="{FF2B5EF4-FFF2-40B4-BE49-F238E27FC236}">
                <a16:creationId xmlns:a16="http://schemas.microsoft.com/office/drawing/2014/main" id="{5FA18EAA-43E7-4AF6-B46E-C454529445F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AEED4FC-AB8D-4BFF-A1F9-A4F9AB93AF67}"/>
              </a:ext>
            </a:extLst>
          </p:cNvPr>
          <p:cNvSpPr>
            <a:spLocks noGrp="1"/>
          </p:cNvSpPr>
          <p:nvPr>
            <p:ph type="sldNum" sz="quarter" idx="12"/>
          </p:nvPr>
        </p:nvSpPr>
        <p:spPr/>
        <p:txBody>
          <a:bodyPr/>
          <a:lstStyle/>
          <a:p>
            <a:fld id="{1CB4596A-D1D5-4797-8090-28771C345373}" type="slidenum">
              <a:rPr lang="en-US" smtClean="0"/>
              <a:t>‹#›</a:t>
            </a:fld>
            <a:endParaRPr lang="en-US"/>
          </a:p>
        </p:txBody>
      </p:sp>
    </p:spTree>
    <p:extLst>
      <p:ext uri="{BB962C8B-B14F-4D97-AF65-F5344CB8AC3E}">
        <p14:creationId xmlns:p14="http://schemas.microsoft.com/office/powerpoint/2010/main" val="1826809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4CA0A-800C-4371-95D8-9966A9025B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525849A-C2C5-4433-8494-556E5E3B367E}"/>
              </a:ext>
            </a:extLst>
          </p:cNvPr>
          <p:cNvSpPr>
            <a:spLocks noGrp="1"/>
          </p:cNvSpPr>
          <p:nvPr>
            <p:ph type="dt" sz="half" idx="10"/>
          </p:nvPr>
        </p:nvSpPr>
        <p:spPr/>
        <p:txBody>
          <a:bodyPr/>
          <a:lstStyle/>
          <a:p>
            <a:fld id="{14FB80DC-8A03-4457-A3B8-11CF8589FE27}" type="datetimeFigureOut">
              <a:rPr lang="en-US" smtClean="0"/>
              <a:t>8/12/2019</a:t>
            </a:fld>
            <a:endParaRPr lang="en-US"/>
          </a:p>
        </p:txBody>
      </p:sp>
      <p:sp>
        <p:nvSpPr>
          <p:cNvPr id="4" name="Footer Placeholder 3">
            <a:extLst>
              <a:ext uri="{FF2B5EF4-FFF2-40B4-BE49-F238E27FC236}">
                <a16:creationId xmlns:a16="http://schemas.microsoft.com/office/drawing/2014/main" id="{8417C0B4-B585-425C-8509-B75A1B818D0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0657689-53AF-4671-B5C6-A31B5829C8E3}"/>
              </a:ext>
            </a:extLst>
          </p:cNvPr>
          <p:cNvSpPr>
            <a:spLocks noGrp="1"/>
          </p:cNvSpPr>
          <p:nvPr>
            <p:ph type="sldNum" sz="quarter" idx="12"/>
          </p:nvPr>
        </p:nvSpPr>
        <p:spPr/>
        <p:txBody>
          <a:bodyPr/>
          <a:lstStyle/>
          <a:p>
            <a:fld id="{1CB4596A-D1D5-4797-8090-28771C345373}" type="slidenum">
              <a:rPr lang="en-US" smtClean="0"/>
              <a:t>‹#›</a:t>
            </a:fld>
            <a:endParaRPr lang="en-US"/>
          </a:p>
        </p:txBody>
      </p:sp>
    </p:spTree>
    <p:extLst>
      <p:ext uri="{BB962C8B-B14F-4D97-AF65-F5344CB8AC3E}">
        <p14:creationId xmlns:p14="http://schemas.microsoft.com/office/powerpoint/2010/main" val="3669760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A02155-52AF-4D32-99C4-0CB9B8A23875}"/>
              </a:ext>
            </a:extLst>
          </p:cNvPr>
          <p:cNvSpPr>
            <a:spLocks noGrp="1"/>
          </p:cNvSpPr>
          <p:nvPr>
            <p:ph type="dt" sz="half" idx="10"/>
          </p:nvPr>
        </p:nvSpPr>
        <p:spPr/>
        <p:txBody>
          <a:bodyPr/>
          <a:lstStyle/>
          <a:p>
            <a:fld id="{14FB80DC-8A03-4457-A3B8-11CF8589FE27}" type="datetimeFigureOut">
              <a:rPr lang="en-US" smtClean="0"/>
              <a:t>8/12/2019</a:t>
            </a:fld>
            <a:endParaRPr lang="en-US"/>
          </a:p>
        </p:txBody>
      </p:sp>
      <p:sp>
        <p:nvSpPr>
          <p:cNvPr id="3" name="Footer Placeholder 2">
            <a:extLst>
              <a:ext uri="{FF2B5EF4-FFF2-40B4-BE49-F238E27FC236}">
                <a16:creationId xmlns:a16="http://schemas.microsoft.com/office/drawing/2014/main" id="{0A411AAB-7BD4-431E-BCA2-A9D8C04851B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70F8BE9-D0E0-49C0-9F3D-925265835AE3}"/>
              </a:ext>
            </a:extLst>
          </p:cNvPr>
          <p:cNvSpPr>
            <a:spLocks noGrp="1"/>
          </p:cNvSpPr>
          <p:nvPr>
            <p:ph type="sldNum" sz="quarter" idx="12"/>
          </p:nvPr>
        </p:nvSpPr>
        <p:spPr/>
        <p:txBody>
          <a:bodyPr/>
          <a:lstStyle/>
          <a:p>
            <a:fld id="{1CB4596A-D1D5-4797-8090-28771C345373}" type="slidenum">
              <a:rPr lang="en-US" smtClean="0"/>
              <a:t>‹#›</a:t>
            </a:fld>
            <a:endParaRPr lang="en-US"/>
          </a:p>
        </p:txBody>
      </p:sp>
    </p:spTree>
    <p:extLst>
      <p:ext uri="{BB962C8B-B14F-4D97-AF65-F5344CB8AC3E}">
        <p14:creationId xmlns:p14="http://schemas.microsoft.com/office/powerpoint/2010/main" val="21160454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42CD5-5AC5-493D-8EAB-FC77D34C68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787689A-CEE5-4D6A-B809-BF3F266528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FCD8664-7C57-4E7D-AE92-744FBDD6ED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1C59D9-854D-44CD-A04D-371101A0811D}"/>
              </a:ext>
            </a:extLst>
          </p:cNvPr>
          <p:cNvSpPr>
            <a:spLocks noGrp="1"/>
          </p:cNvSpPr>
          <p:nvPr>
            <p:ph type="dt" sz="half" idx="10"/>
          </p:nvPr>
        </p:nvSpPr>
        <p:spPr/>
        <p:txBody>
          <a:bodyPr/>
          <a:lstStyle/>
          <a:p>
            <a:fld id="{14FB80DC-8A03-4457-A3B8-11CF8589FE27}" type="datetimeFigureOut">
              <a:rPr lang="en-US" smtClean="0"/>
              <a:t>8/12/2019</a:t>
            </a:fld>
            <a:endParaRPr lang="en-US"/>
          </a:p>
        </p:txBody>
      </p:sp>
      <p:sp>
        <p:nvSpPr>
          <p:cNvPr id="6" name="Footer Placeholder 5">
            <a:extLst>
              <a:ext uri="{FF2B5EF4-FFF2-40B4-BE49-F238E27FC236}">
                <a16:creationId xmlns:a16="http://schemas.microsoft.com/office/drawing/2014/main" id="{E13A0624-D8EB-4AC2-A216-F339084CB1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E90AF4-D777-481E-847E-B7AC935A82FA}"/>
              </a:ext>
            </a:extLst>
          </p:cNvPr>
          <p:cNvSpPr>
            <a:spLocks noGrp="1"/>
          </p:cNvSpPr>
          <p:nvPr>
            <p:ph type="sldNum" sz="quarter" idx="12"/>
          </p:nvPr>
        </p:nvSpPr>
        <p:spPr/>
        <p:txBody>
          <a:bodyPr/>
          <a:lstStyle/>
          <a:p>
            <a:fld id="{1CB4596A-D1D5-4797-8090-28771C345373}" type="slidenum">
              <a:rPr lang="en-US" smtClean="0"/>
              <a:t>‹#›</a:t>
            </a:fld>
            <a:endParaRPr lang="en-US"/>
          </a:p>
        </p:txBody>
      </p:sp>
    </p:spTree>
    <p:extLst>
      <p:ext uri="{BB962C8B-B14F-4D97-AF65-F5344CB8AC3E}">
        <p14:creationId xmlns:p14="http://schemas.microsoft.com/office/powerpoint/2010/main" val="3378901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3C890-E4B7-4A10-96BF-B324A1D3D7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7E204F-3609-4183-871B-DB3AC40B7D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554E857-33A8-4875-906A-C0353D92D6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F419E6-3551-46D4-ABB0-BAB5E85A05E9}"/>
              </a:ext>
            </a:extLst>
          </p:cNvPr>
          <p:cNvSpPr>
            <a:spLocks noGrp="1"/>
          </p:cNvSpPr>
          <p:nvPr>
            <p:ph type="dt" sz="half" idx="10"/>
          </p:nvPr>
        </p:nvSpPr>
        <p:spPr/>
        <p:txBody>
          <a:bodyPr/>
          <a:lstStyle/>
          <a:p>
            <a:fld id="{14FB80DC-8A03-4457-A3B8-11CF8589FE27}" type="datetimeFigureOut">
              <a:rPr lang="en-US" smtClean="0"/>
              <a:t>8/12/2019</a:t>
            </a:fld>
            <a:endParaRPr lang="en-US"/>
          </a:p>
        </p:txBody>
      </p:sp>
      <p:sp>
        <p:nvSpPr>
          <p:cNvPr id="6" name="Footer Placeholder 5">
            <a:extLst>
              <a:ext uri="{FF2B5EF4-FFF2-40B4-BE49-F238E27FC236}">
                <a16:creationId xmlns:a16="http://schemas.microsoft.com/office/drawing/2014/main" id="{BD1874E3-F5B4-4794-8207-662ACF5235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CF45C1-FD68-45C3-953A-A824F5899F0E}"/>
              </a:ext>
            </a:extLst>
          </p:cNvPr>
          <p:cNvSpPr>
            <a:spLocks noGrp="1"/>
          </p:cNvSpPr>
          <p:nvPr>
            <p:ph type="sldNum" sz="quarter" idx="12"/>
          </p:nvPr>
        </p:nvSpPr>
        <p:spPr/>
        <p:txBody>
          <a:bodyPr/>
          <a:lstStyle/>
          <a:p>
            <a:fld id="{1CB4596A-D1D5-4797-8090-28771C345373}" type="slidenum">
              <a:rPr lang="en-US" smtClean="0"/>
              <a:t>‹#›</a:t>
            </a:fld>
            <a:endParaRPr lang="en-US"/>
          </a:p>
        </p:txBody>
      </p:sp>
    </p:spTree>
    <p:extLst>
      <p:ext uri="{BB962C8B-B14F-4D97-AF65-F5344CB8AC3E}">
        <p14:creationId xmlns:p14="http://schemas.microsoft.com/office/powerpoint/2010/main" val="27463554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0BF1264-F684-43DD-AE3A-2909C13151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0698AB-FAE0-4F48-8658-AECA3510EF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CA0475-A635-4474-A846-AE5F97F681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B80DC-8A03-4457-A3B8-11CF8589FE27}" type="datetimeFigureOut">
              <a:rPr lang="en-US" smtClean="0"/>
              <a:t>8/12/2019</a:t>
            </a:fld>
            <a:endParaRPr lang="en-US"/>
          </a:p>
        </p:txBody>
      </p:sp>
      <p:sp>
        <p:nvSpPr>
          <p:cNvPr id="5" name="Footer Placeholder 4">
            <a:extLst>
              <a:ext uri="{FF2B5EF4-FFF2-40B4-BE49-F238E27FC236}">
                <a16:creationId xmlns:a16="http://schemas.microsoft.com/office/drawing/2014/main" id="{EE0B61F8-FF43-437B-8E5F-4431B699EE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B3F94C-165B-471D-8653-DEDFF59263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B4596A-D1D5-4797-8090-28771C345373}" type="slidenum">
              <a:rPr lang="en-US" smtClean="0"/>
              <a:t>‹#›</a:t>
            </a:fld>
            <a:endParaRPr lang="en-US"/>
          </a:p>
        </p:txBody>
      </p:sp>
    </p:spTree>
    <p:extLst>
      <p:ext uri="{BB962C8B-B14F-4D97-AF65-F5344CB8AC3E}">
        <p14:creationId xmlns:p14="http://schemas.microsoft.com/office/powerpoint/2010/main" val="25505002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cocl.us/new_york_datase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data.cityofnewyork.us/City-Government/Borough-Boundaries/tqmj-j8zm"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cocl.us/new_york_dataset"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4E4B3-0213-4113-A314-262561FD8592}"/>
              </a:ext>
            </a:extLst>
          </p:cNvPr>
          <p:cNvSpPr>
            <a:spLocks noGrp="1"/>
          </p:cNvSpPr>
          <p:nvPr>
            <p:ph type="ctrTitle"/>
          </p:nvPr>
        </p:nvSpPr>
        <p:spPr/>
        <p:txBody>
          <a:bodyPr/>
          <a:lstStyle/>
          <a:p>
            <a:r>
              <a:rPr lang="en-US" dirty="0"/>
              <a:t>The Battle of Neighborhoods</a:t>
            </a:r>
          </a:p>
        </p:txBody>
      </p:sp>
      <p:sp>
        <p:nvSpPr>
          <p:cNvPr id="3" name="Subtitle 2">
            <a:extLst>
              <a:ext uri="{FF2B5EF4-FFF2-40B4-BE49-F238E27FC236}">
                <a16:creationId xmlns:a16="http://schemas.microsoft.com/office/drawing/2014/main" id="{7691F7AC-63DF-4AC4-BC6F-89209E67DB14}"/>
              </a:ext>
            </a:extLst>
          </p:cNvPr>
          <p:cNvSpPr>
            <a:spLocks noGrp="1"/>
          </p:cNvSpPr>
          <p:nvPr>
            <p:ph type="subTitle" idx="1"/>
          </p:nvPr>
        </p:nvSpPr>
        <p:spPr/>
        <p:txBody>
          <a:bodyPr/>
          <a:lstStyle/>
          <a:p>
            <a:r>
              <a:rPr lang="en-US" dirty="0"/>
              <a:t>Part 2</a:t>
            </a:r>
          </a:p>
        </p:txBody>
      </p:sp>
    </p:spTree>
    <p:extLst>
      <p:ext uri="{BB962C8B-B14F-4D97-AF65-F5344CB8AC3E}">
        <p14:creationId xmlns:p14="http://schemas.microsoft.com/office/powerpoint/2010/main" val="1222952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DF1FD-ABF4-4EAE-98F5-C9D98224E7B0}"/>
              </a:ext>
            </a:extLst>
          </p:cNvPr>
          <p:cNvSpPr>
            <a:spLocks noGrp="1"/>
          </p:cNvSpPr>
          <p:nvPr>
            <p:ph type="title"/>
          </p:nvPr>
        </p:nvSpPr>
        <p:spPr/>
        <p:txBody>
          <a:bodyPr/>
          <a:lstStyle/>
          <a:p>
            <a:r>
              <a:rPr lang="en-US" b="1" dirty="0"/>
              <a:t>Results – continued</a:t>
            </a:r>
          </a:p>
        </p:txBody>
      </p:sp>
      <p:sp>
        <p:nvSpPr>
          <p:cNvPr id="3" name="Content Placeholder 2">
            <a:extLst>
              <a:ext uri="{FF2B5EF4-FFF2-40B4-BE49-F238E27FC236}">
                <a16:creationId xmlns:a16="http://schemas.microsoft.com/office/drawing/2014/main" id="{394052B5-72EF-4C42-BCDF-9644404983F3}"/>
              </a:ext>
            </a:extLst>
          </p:cNvPr>
          <p:cNvSpPr>
            <a:spLocks noGrp="1"/>
          </p:cNvSpPr>
          <p:nvPr>
            <p:ph idx="1"/>
          </p:nvPr>
        </p:nvSpPr>
        <p:spPr/>
        <p:txBody>
          <a:bodyPr/>
          <a:lstStyle/>
          <a:p>
            <a:pPr marL="0" indent="0">
              <a:buNone/>
            </a:pPr>
            <a:r>
              <a:rPr lang="en-US" dirty="0"/>
              <a:t>2. Also Queens has the highest number of Korean Restaurants.</a:t>
            </a:r>
          </a:p>
        </p:txBody>
      </p:sp>
      <p:pic>
        <p:nvPicPr>
          <p:cNvPr id="6" name="Picture 5" descr="A screenshot of a cell phone&#10;&#10;Description automatically generated">
            <a:extLst>
              <a:ext uri="{FF2B5EF4-FFF2-40B4-BE49-F238E27FC236}">
                <a16:creationId xmlns:a16="http://schemas.microsoft.com/office/drawing/2014/main" id="{EB2D6EC9-6EA7-41AA-9022-8B8889AABA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8232" y="2479249"/>
            <a:ext cx="6101526" cy="4183904"/>
          </a:xfrm>
          <a:prstGeom prst="rect">
            <a:avLst/>
          </a:prstGeom>
        </p:spPr>
      </p:pic>
    </p:spTree>
    <p:extLst>
      <p:ext uri="{BB962C8B-B14F-4D97-AF65-F5344CB8AC3E}">
        <p14:creationId xmlns:p14="http://schemas.microsoft.com/office/powerpoint/2010/main" val="2461708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DF1FD-ABF4-4EAE-98F5-C9D98224E7B0}"/>
              </a:ext>
            </a:extLst>
          </p:cNvPr>
          <p:cNvSpPr>
            <a:spLocks noGrp="1"/>
          </p:cNvSpPr>
          <p:nvPr>
            <p:ph type="title"/>
          </p:nvPr>
        </p:nvSpPr>
        <p:spPr/>
        <p:txBody>
          <a:bodyPr/>
          <a:lstStyle/>
          <a:p>
            <a:r>
              <a:rPr lang="en-US" b="1" dirty="0"/>
              <a:t>Results – continued</a:t>
            </a:r>
          </a:p>
        </p:txBody>
      </p:sp>
      <p:sp>
        <p:nvSpPr>
          <p:cNvPr id="3" name="Content Placeholder 2">
            <a:extLst>
              <a:ext uri="{FF2B5EF4-FFF2-40B4-BE49-F238E27FC236}">
                <a16:creationId xmlns:a16="http://schemas.microsoft.com/office/drawing/2014/main" id="{394052B5-72EF-4C42-BCDF-9644404983F3}"/>
              </a:ext>
            </a:extLst>
          </p:cNvPr>
          <p:cNvSpPr>
            <a:spLocks noGrp="1"/>
          </p:cNvSpPr>
          <p:nvPr>
            <p:ph idx="1"/>
          </p:nvPr>
        </p:nvSpPr>
        <p:spPr/>
        <p:txBody>
          <a:bodyPr/>
          <a:lstStyle/>
          <a:p>
            <a:pPr marL="0" indent="0">
              <a:buNone/>
            </a:pPr>
            <a:r>
              <a:rPr lang="en-US" dirty="0"/>
              <a:t>3. Murray Hill has the highest number of Korean Restaurants with a total count of 41 - with 36 restaurants in Queens and 5 in Manhattan</a:t>
            </a:r>
          </a:p>
        </p:txBody>
      </p:sp>
      <p:pic>
        <p:nvPicPr>
          <p:cNvPr id="5" name="Picture 4" descr="A screenshot of a cell phone&#10;&#10;Description automatically generated">
            <a:extLst>
              <a:ext uri="{FF2B5EF4-FFF2-40B4-BE49-F238E27FC236}">
                <a16:creationId xmlns:a16="http://schemas.microsoft.com/office/drawing/2014/main" id="{FB1001F1-C37B-4E4B-BD04-CD22A8DA3B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5307" y="2755944"/>
            <a:ext cx="5096294" cy="3792437"/>
          </a:xfrm>
          <a:prstGeom prst="rect">
            <a:avLst/>
          </a:prstGeom>
        </p:spPr>
      </p:pic>
    </p:spTree>
    <p:extLst>
      <p:ext uri="{BB962C8B-B14F-4D97-AF65-F5344CB8AC3E}">
        <p14:creationId xmlns:p14="http://schemas.microsoft.com/office/powerpoint/2010/main" val="4164325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DF1FD-ABF4-4EAE-98F5-C9D98224E7B0}"/>
              </a:ext>
            </a:extLst>
          </p:cNvPr>
          <p:cNvSpPr>
            <a:spLocks noGrp="1"/>
          </p:cNvSpPr>
          <p:nvPr>
            <p:ph type="title"/>
          </p:nvPr>
        </p:nvSpPr>
        <p:spPr/>
        <p:txBody>
          <a:bodyPr/>
          <a:lstStyle/>
          <a:p>
            <a:r>
              <a:rPr lang="en-US" b="1" dirty="0"/>
              <a:t>Results – continued</a:t>
            </a:r>
          </a:p>
        </p:txBody>
      </p:sp>
      <p:sp>
        <p:nvSpPr>
          <p:cNvPr id="3" name="Content Placeholder 2">
            <a:extLst>
              <a:ext uri="{FF2B5EF4-FFF2-40B4-BE49-F238E27FC236}">
                <a16:creationId xmlns:a16="http://schemas.microsoft.com/office/drawing/2014/main" id="{394052B5-72EF-4C42-BCDF-9644404983F3}"/>
              </a:ext>
            </a:extLst>
          </p:cNvPr>
          <p:cNvSpPr>
            <a:spLocks noGrp="1"/>
          </p:cNvSpPr>
          <p:nvPr>
            <p:ph idx="1"/>
          </p:nvPr>
        </p:nvSpPr>
        <p:spPr/>
        <p:txBody>
          <a:bodyPr/>
          <a:lstStyle/>
          <a:p>
            <a:pPr marL="0" indent="0">
              <a:buNone/>
            </a:pPr>
            <a:r>
              <a:rPr lang="en-US" dirty="0"/>
              <a:t>4. Manhattan has the highest average rating for Korean Restaurants.</a:t>
            </a:r>
          </a:p>
        </p:txBody>
      </p:sp>
      <p:pic>
        <p:nvPicPr>
          <p:cNvPr id="6" name="Picture 5" descr="A screenshot of a cell phone&#10;&#10;Description automatically generated">
            <a:extLst>
              <a:ext uri="{FF2B5EF4-FFF2-40B4-BE49-F238E27FC236}">
                <a16:creationId xmlns:a16="http://schemas.microsoft.com/office/drawing/2014/main" id="{73FE8212-168A-4C39-9C07-A0BE8FF7A0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7472" y="2614842"/>
            <a:ext cx="5328524" cy="3697058"/>
          </a:xfrm>
          <a:prstGeom prst="rect">
            <a:avLst/>
          </a:prstGeom>
        </p:spPr>
      </p:pic>
    </p:spTree>
    <p:extLst>
      <p:ext uri="{BB962C8B-B14F-4D97-AF65-F5344CB8AC3E}">
        <p14:creationId xmlns:p14="http://schemas.microsoft.com/office/powerpoint/2010/main" val="32459157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DF1FD-ABF4-4EAE-98F5-C9D98224E7B0}"/>
              </a:ext>
            </a:extLst>
          </p:cNvPr>
          <p:cNvSpPr>
            <a:spLocks noGrp="1"/>
          </p:cNvSpPr>
          <p:nvPr>
            <p:ph type="title"/>
          </p:nvPr>
        </p:nvSpPr>
        <p:spPr/>
        <p:txBody>
          <a:bodyPr/>
          <a:lstStyle/>
          <a:p>
            <a:r>
              <a:rPr lang="en-US" b="1" dirty="0"/>
              <a:t>Results – continued</a:t>
            </a:r>
          </a:p>
        </p:txBody>
      </p:sp>
      <p:sp>
        <p:nvSpPr>
          <p:cNvPr id="3" name="Content Placeholder 2">
            <a:extLst>
              <a:ext uri="{FF2B5EF4-FFF2-40B4-BE49-F238E27FC236}">
                <a16:creationId xmlns:a16="http://schemas.microsoft.com/office/drawing/2014/main" id="{394052B5-72EF-4C42-BCDF-9644404983F3}"/>
              </a:ext>
            </a:extLst>
          </p:cNvPr>
          <p:cNvSpPr>
            <a:spLocks noGrp="1"/>
          </p:cNvSpPr>
          <p:nvPr>
            <p:ph idx="1"/>
          </p:nvPr>
        </p:nvSpPr>
        <p:spPr/>
        <p:txBody>
          <a:bodyPr/>
          <a:lstStyle/>
          <a:p>
            <a:pPr marL="0" indent="0">
              <a:buNone/>
            </a:pPr>
            <a:r>
              <a:rPr lang="en-US" dirty="0"/>
              <a:t>5. Best Neighborhood for Korean Restaurants</a:t>
            </a:r>
          </a:p>
        </p:txBody>
      </p:sp>
      <p:pic>
        <p:nvPicPr>
          <p:cNvPr id="5" name="Picture 4" descr="A picture containing text, map&#10;&#10;Description automatically generated">
            <a:extLst>
              <a:ext uri="{FF2B5EF4-FFF2-40B4-BE49-F238E27FC236}">
                <a16:creationId xmlns:a16="http://schemas.microsoft.com/office/drawing/2014/main" id="{2FD06BD0-86C3-4081-8FEC-598C915D7C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7290" y="2355749"/>
            <a:ext cx="6450025" cy="3821214"/>
          </a:xfrm>
          <a:prstGeom prst="rect">
            <a:avLst/>
          </a:prstGeom>
        </p:spPr>
      </p:pic>
    </p:spTree>
    <p:extLst>
      <p:ext uri="{BB962C8B-B14F-4D97-AF65-F5344CB8AC3E}">
        <p14:creationId xmlns:p14="http://schemas.microsoft.com/office/powerpoint/2010/main" val="14075323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DF1FD-ABF4-4EAE-98F5-C9D98224E7B0}"/>
              </a:ext>
            </a:extLst>
          </p:cNvPr>
          <p:cNvSpPr>
            <a:spLocks noGrp="1"/>
          </p:cNvSpPr>
          <p:nvPr>
            <p:ph type="title"/>
          </p:nvPr>
        </p:nvSpPr>
        <p:spPr/>
        <p:txBody>
          <a:bodyPr/>
          <a:lstStyle/>
          <a:p>
            <a:r>
              <a:rPr lang="en-US" b="1" dirty="0"/>
              <a:t>Results – continued</a:t>
            </a:r>
          </a:p>
        </p:txBody>
      </p:sp>
      <p:sp>
        <p:nvSpPr>
          <p:cNvPr id="3" name="Content Placeholder 2">
            <a:extLst>
              <a:ext uri="{FF2B5EF4-FFF2-40B4-BE49-F238E27FC236}">
                <a16:creationId xmlns:a16="http://schemas.microsoft.com/office/drawing/2014/main" id="{394052B5-72EF-4C42-BCDF-9644404983F3}"/>
              </a:ext>
            </a:extLst>
          </p:cNvPr>
          <p:cNvSpPr>
            <a:spLocks noGrp="1"/>
          </p:cNvSpPr>
          <p:nvPr>
            <p:ph idx="1"/>
          </p:nvPr>
        </p:nvSpPr>
        <p:spPr>
          <a:xfrm>
            <a:off x="838200" y="1307151"/>
            <a:ext cx="10515600" cy="535789"/>
          </a:xfrm>
        </p:spPr>
        <p:txBody>
          <a:bodyPr>
            <a:normAutofit fontScale="92500"/>
          </a:bodyPr>
          <a:lstStyle/>
          <a:p>
            <a:pPr marL="0" indent="0">
              <a:buNone/>
            </a:pPr>
            <a:r>
              <a:rPr lang="en-US" dirty="0"/>
              <a:t>6. Borough Choropleth map based on average rating of Korean Restaurants.</a:t>
            </a:r>
          </a:p>
        </p:txBody>
      </p:sp>
      <p:pic>
        <p:nvPicPr>
          <p:cNvPr id="6" name="Picture 5" descr="A picture containing text, map&#10;&#10;Description automatically generated">
            <a:extLst>
              <a:ext uri="{FF2B5EF4-FFF2-40B4-BE49-F238E27FC236}">
                <a16:creationId xmlns:a16="http://schemas.microsoft.com/office/drawing/2014/main" id="{41BA8BCE-B5C5-4F36-AFF4-6B9AD5B3B4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7908" y="1842940"/>
            <a:ext cx="8412926" cy="4510726"/>
          </a:xfrm>
          <a:prstGeom prst="rect">
            <a:avLst/>
          </a:prstGeom>
        </p:spPr>
      </p:pic>
    </p:spTree>
    <p:extLst>
      <p:ext uri="{BB962C8B-B14F-4D97-AF65-F5344CB8AC3E}">
        <p14:creationId xmlns:p14="http://schemas.microsoft.com/office/powerpoint/2010/main" val="1446142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DF1FD-ABF4-4EAE-98F5-C9D98224E7B0}"/>
              </a:ext>
            </a:extLst>
          </p:cNvPr>
          <p:cNvSpPr>
            <a:spLocks noGrp="1"/>
          </p:cNvSpPr>
          <p:nvPr>
            <p:ph type="title"/>
          </p:nvPr>
        </p:nvSpPr>
        <p:spPr>
          <a:xfrm>
            <a:off x="838200" y="365125"/>
            <a:ext cx="10515600" cy="625475"/>
          </a:xfrm>
        </p:spPr>
        <p:txBody>
          <a:bodyPr>
            <a:noAutofit/>
          </a:bodyPr>
          <a:lstStyle/>
          <a:p>
            <a:r>
              <a:rPr lang="en-US" b="1" dirty="0"/>
              <a:t>Conclusions</a:t>
            </a:r>
          </a:p>
        </p:txBody>
      </p:sp>
      <p:sp>
        <p:nvSpPr>
          <p:cNvPr id="3" name="Content Placeholder 2">
            <a:extLst>
              <a:ext uri="{FF2B5EF4-FFF2-40B4-BE49-F238E27FC236}">
                <a16:creationId xmlns:a16="http://schemas.microsoft.com/office/drawing/2014/main" id="{394052B5-72EF-4C42-BCDF-9644404983F3}"/>
              </a:ext>
            </a:extLst>
          </p:cNvPr>
          <p:cNvSpPr>
            <a:spLocks noGrp="1"/>
          </p:cNvSpPr>
          <p:nvPr>
            <p:ph idx="1"/>
          </p:nvPr>
        </p:nvSpPr>
        <p:spPr>
          <a:xfrm>
            <a:off x="838200" y="1307151"/>
            <a:ext cx="10515600" cy="3233473"/>
          </a:xfrm>
        </p:spPr>
        <p:txBody>
          <a:bodyPr>
            <a:normAutofit fontScale="25000" lnSpcReduction="20000"/>
          </a:bodyPr>
          <a:lstStyle/>
          <a:p>
            <a:pPr>
              <a:lnSpc>
                <a:spcPct val="110000"/>
              </a:lnSpc>
            </a:pPr>
            <a:r>
              <a:rPr lang="en-US" sz="10400" dirty="0" err="1"/>
              <a:t>Noho</a:t>
            </a:r>
            <a:r>
              <a:rPr lang="en-US" sz="10400" dirty="0"/>
              <a:t> (Manhattan), East Village (Manhattan), Midtown South (Manhattan) are some of the best neighborhoods for Korean cuisine.</a:t>
            </a:r>
          </a:p>
          <a:p>
            <a:pPr>
              <a:lnSpc>
                <a:spcPct val="110000"/>
              </a:lnSpc>
            </a:pPr>
            <a:r>
              <a:rPr lang="en-US" sz="10400" dirty="0"/>
              <a:t>Queens have potential Korean </a:t>
            </a:r>
            <a:r>
              <a:rPr lang="en-US" sz="10400" dirty="0" err="1"/>
              <a:t>Resturant</a:t>
            </a:r>
            <a:r>
              <a:rPr lang="en-US" sz="10400" dirty="0"/>
              <a:t> Market.</a:t>
            </a:r>
          </a:p>
          <a:p>
            <a:pPr>
              <a:lnSpc>
                <a:spcPct val="110000"/>
              </a:lnSpc>
            </a:pPr>
            <a:r>
              <a:rPr lang="en-US" sz="10400" dirty="0"/>
              <a:t>Staten Island and Bronx do not have any Korean </a:t>
            </a:r>
            <a:r>
              <a:rPr lang="en-US" sz="10400" dirty="0" err="1"/>
              <a:t>Resturants</a:t>
            </a:r>
            <a:r>
              <a:rPr lang="en-US" sz="10400" dirty="0"/>
              <a:t>.</a:t>
            </a:r>
          </a:p>
          <a:p>
            <a:pPr>
              <a:lnSpc>
                <a:spcPct val="110000"/>
              </a:lnSpc>
            </a:pPr>
            <a:r>
              <a:rPr lang="en-US" sz="10400" dirty="0"/>
              <a:t>Manhattan is the best place to stay if you prefer Korean Cuisine.</a:t>
            </a:r>
          </a:p>
          <a:p>
            <a:pPr marL="0" indent="0">
              <a:buNone/>
            </a:pPr>
            <a:endParaRPr lang="en-US" dirty="0"/>
          </a:p>
        </p:txBody>
      </p:sp>
    </p:spTree>
    <p:extLst>
      <p:ext uri="{BB962C8B-B14F-4D97-AF65-F5344CB8AC3E}">
        <p14:creationId xmlns:p14="http://schemas.microsoft.com/office/powerpoint/2010/main" val="3970580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DF1FD-ABF4-4EAE-98F5-C9D98224E7B0}"/>
              </a:ext>
            </a:extLst>
          </p:cNvPr>
          <p:cNvSpPr>
            <a:spLocks noGrp="1"/>
          </p:cNvSpPr>
          <p:nvPr>
            <p:ph type="title"/>
          </p:nvPr>
        </p:nvSpPr>
        <p:spPr/>
        <p:txBody>
          <a:bodyPr>
            <a:normAutofit/>
          </a:bodyPr>
          <a:lstStyle/>
          <a:p>
            <a:r>
              <a:rPr lang="en-US" b="1" dirty="0"/>
              <a:t>Limitations</a:t>
            </a:r>
            <a:endParaRPr lang="en-US" dirty="0"/>
          </a:p>
        </p:txBody>
      </p:sp>
      <p:sp>
        <p:nvSpPr>
          <p:cNvPr id="5" name="Content Placeholder 4">
            <a:extLst>
              <a:ext uri="{FF2B5EF4-FFF2-40B4-BE49-F238E27FC236}">
                <a16:creationId xmlns:a16="http://schemas.microsoft.com/office/drawing/2014/main" id="{EF9B3A07-EADA-4D23-A05C-715F176DFDE9}"/>
              </a:ext>
            </a:extLst>
          </p:cNvPr>
          <p:cNvSpPr>
            <a:spLocks noGrp="1"/>
          </p:cNvSpPr>
          <p:nvPr>
            <p:ph idx="1"/>
          </p:nvPr>
        </p:nvSpPr>
        <p:spPr/>
        <p:txBody>
          <a:bodyPr>
            <a:normAutofit/>
          </a:bodyPr>
          <a:lstStyle/>
          <a:p>
            <a:r>
              <a:rPr lang="en-US" sz="2600" dirty="0"/>
              <a:t>The ranking is purely on basis of rating of restaurants</a:t>
            </a:r>
          </a:p>
          <a:p>
            <a:r>
              <a:rPr lang="en-US" sz="2600" dirty="0"/>
              <a:t>The accuracy of data depends purely depends on the data provided by </a:t>
            </a:r>
            <a:r>
              <a:rPr lang="en-US" sz="2600" dirty="0" err="1"/>
              <a:t>FourSquare</a:t>
            </a:r>
            <a:endParaRPr lang="en-US" sz="2600" dirty="0"/>
          </a:p>
        </p:txBody>
      </p:sp>
    </p:spTree>
    <p:extLst>
      <p:ext uri="{BB962C8B-B14F-4D97-AF65-F5344CB8AC3E}">
        <p14:creationId xmlns:p14="http://schemas.microsoft.com/office/powerpoint/2010/main" val="727353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FA6AB-5F0B-4022-A973-8D6E096ECE59}"/>
              </a:ext>
            </a:extLst>
          </p:cNvPr>
          <p:cNvSpPr>
            <a:spLocks noGrp="1"/>
          </p:cNvSpPr>
          <p:nvPr>
            <p:ph type="title"/>
          </p:nvPr>
        </p:nvSpPr>
        <p:spPr/>
        <p:txBody>
          <a:bodyPr/>
          <a:lstStyle/>
          <a:p>
            <a:r>
              <a:rPr lang="en-US" b="1" dirty="0"/>
              <a:t>Introduction</a:t>
            </a:r>
          </a:p>
        </p:txBody>
      </p:sp>
      <p:sp>
        <p:nvSpPr>
          <p:cNvPr id="3" name="Content Placeholder 2">
            <a:extLst>
              <a:ext uri="{FF2B5EF4-FFF2-40B4-BE49-F238E27FC236}">
                <a16:creationId xmlns:a16="http://schemas.microsoft.com/office/drawing/2014/main" id="{65424CE2-5DAD-4ACF-B786-BAC4B4B7F192}"/>
              </a:ext>
            </a:extLst>
          </p:cNvPr>
          <p:cNvSpPr>
            <a:spLocks noGrp="1"/>
          </p:cNvSpPr>
          <p:nvPr>
            <p:ph idx="1"/>
          </p:nvPr>
        </p:nvSpPr>
        <p:spPr/>
        <p:txBody>
          <a:bodyPr>
            <a:normAutofit fontScale="92500" lnSpcReduction="10000"/>
          </a:bodyPr>
          <a:lstStyle/>
          <a:p>
            <a:r>
              <a:rPr lang="en-US" dirty="0"/>
              <a:t>The City of New York, usually called either New York City (NYC) or simply New York (NY), is the most populous city in the United States. </a:t>
            </a:r>
          </a:p>
          <a:p>
            <a:r>
              <a:rPr lang="en-US" dirty="0"/>
              <a:t>New York City is home to more than 3.2 million residents born outside the United States, the largest foreign-born population of any city in the world. Asians constituted the fastest-growing segment of the city's population between 2000 and 2010; </a:t>
            </a:r>
          </a:p>
          <a:p>
            <a:r>
              <a:rPr lang="en-US" dirty="0"/>
              <a:t>New York contains the highest total Asian population of any U.S. city proper. </a:t>
            </a:r>
          </a:p>
          <a:p>
            <a:r>
              <a:rPr lang="en-US" dirty="0"/>
              <a:t>The New York City borough of Queens is home to the state's largest Asian American population in the United States and is also the most ethnically diverse urban area in the world.</a:t>
            </a:r>
          </a:p>
          <a:p>
            <a:endParaRPr lang="en-US" dirty="0"/>
          </a:p>
        </p:txBody>
      </p:sp>
    </p:spTree>
    <p:extLst>
      <p:ext uri="{BB962C8B-B14F-4D97-AF65-F5344CB8AC3E}">
        <p14:creationId xmlns:p14="http://schemas.microsoft.com/office/powerpoint/2010/main" val="3230129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9B090-A9E4-4204-AAAC-33CC5193DA1A}"/>
              </a:ext>
            </a:extLst>
          </p:cNvPr>
          <p:cNvSpPr>
            <a:spLocks noGrp="1"/>
          </p:cNvSpPr>
          <p:nvPr>
            <p:ph type="title"/>
          </p:nvPr>
        </p:nvSpPr>
        <p:spPr/>
        <p:txBody>
          <a:bodyPr/>
          <a:lstStyle/>
          <a:p>
            <a:r>
              <a:rPr lang="en-US" b="1" dirty="0"/>
              <a:t>Introduction – continued</a:t>
            </a:r>
          </a:p>
        </p:txBody>
      </p:sp>
      <p:sp>
        <p:nvSpPr>
          <p:cNvPr id="3" name="Content Placeholder 2">
            <a:extLst>
              <a:ext uri="{FF2B5EF4-FFF2-40B4-BE49-F238E27FC236}">
                <a16:creationId xmlns:a16="http://schemas.microsoft.com/office/drawing/2014/main" id="{15EE4D29-B2C6-46FE-910D-FFEA89B9973A}"/>
              </a:ext>
            </a:extLst>
          </p:cNvPr>
          <p:cNvSpPr>
            <a:spLocks noGrp="1"/>
          </p:cNvSpPr>
          <p:nvPr>
            <p:ph idx="1"/>
          </p:nvPr>
        </p:nvSpPr>
        <p:spPr/>
        <p:txBody>
          <a:bodyPr/>
          <a:lstStyle/>
          <a:p>
            <a:r>
              <a:rPr lang="en-US" sz="2600" dirty="0"/>
              <a:t>A community numbering 20,000 Korean-Korean (</a:t>
            </a:r>
            <a:r>
              <a:rPr lang="en-US" sz="2600" dirty="0" err="1"/>
              <a:t>Chaoxianzu</a:t>
            </a:r>
            <a:r>
              <a:rPr lang="en-US" sz="2600" dirty="0"/>
              <a:t> or </a:t>
            </a:r>
            <a:r>
              <a:rPr lang="en-US" sz="2600" dirty="0" err="1"/>
              <a:t>Joseonjok</a:t>
            </a:r>
            <a:r>
              <a:rPr lang="en-US" sz="2600" dirty="0"/>
              <a:t>) is centered in Flushing, Queens. Koreans made up 1.2% of the city's population.</a:t>
            </a:r>
          </a:p>
          <a:p>
            <a:r>
              <a:rPr lang="en-US" sz="2600" dirty="0"/>
              <a:t>New York City's food culture includes an array of international cuisines influenced by the city's immigrant history.  </a:t>
            </a:r>
          </a:p>
          <a:p>
            <a:r>
              <a:rPr lang="en-US" sz="2600" dirty="0"/>
              <a:t>Korean and other Asian restaurants, sandwich joints, trattorias, diners, and coffeehouses are ubiquitous throughout the city. </a:t>
            </a:r>
          </a:p>
          <a:p>
            <a:r>
              <a:rPr lang="en-US" sz="2600" dirty="0"/>
              <a:t>The city is home to "nearly one thousand of the finest and most diverse haute cuisine restaurants in the world", according to Michelin.</a:t>
            </a:r>
          </a:p>
          <a:p>
            <a:endParaRPr lang="en-US" dirty="0"/>
          </a:p>
        </p:txBody>
      </p:sp>
    </p:spTree>
    <p:extLst>
      <p:ext uri="{BB962C8B-B14F-4D97-AF65-F5344CB8AC3E}">
        <p14:creationId xmlns:p14="http://schemas.microsoft.com/office/powerpoint/2010/main" val="811624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B1580-F0C8-4199-BB4A-1EC107294CCC}"/>
              </a:ext>
            </a:extLst>
          </p:cNvPr>
          <p:cNvSpPr>
            <a:spLocks noGrp="1"/>
          </p:cNvSpPr>
          <p:nvPr>
            <p:ph type="title"/>
          </p:nvPr>
        </p:nvSpPr>
        <p:spPr>
          <a:xfrm>
            <a:off x="838200" y="365125"/>
            <a:ext cx="10515600" cy="891423"/>
          </a:xfrm>
        </p:spPr>
        <p:txBody>
          <a:bodyPr/>
          <a:lstStyle/>
          <a:p>
            <a:r>
              <a:rPr lang="en-US" b="1" dirty="0"/>
              <a:t>Data</a:t>
            </a:r>
          </a:p>
        </p:txBody>
      </p:sp>
      <p:sp>
        <p:nvSpPr>
          <p:cNvPr id="5" name="Rectangle 2">
            <a:extLst>
              <a:ext uri="{FF2B5EF4-FFF2-40B4-BE49-F238E27FC236}">
                <a16:creationId xmlns:a16="http://schemas.microsoft.com/office/drawing/2014/main" id="{4096FFE3-01AD-4B68-A737-F34B00ACCA07}"/>
              </a:ext>
            </a:extLst>
          </p:cNvPr>
          <p:cNvSpPr>
            <a:spLocks noGrp="1" noChangeArrowheads="1"/>
          </p:cNvSpPr>
          <p:nvPr>
            <p:ph idx="1"/>
          </p:nvPr>
        </p:nvSpPr>
        <p:spPr bwMode="auto">
          <a:xfrm>
            <a:off x="838200" y="1256548"/>
            <a:ext cx="10463570" cy="5335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indent="0">
              <a:buNone/>
            </a:pPr>
            <a:r>
              <a:rPr lang="en-US" sz="2600" dirty="0"/>
              <a:t>In this project, we will list and visualize the neighborhoods with </a:t>
            </a:r>
          </a:p>
          <a:p>
            <a:pPr marL="0" indent="0">
              <a:buNone/>
            </a:pPr>
            <a:r>
              <a:rPr lang="en-US" sz="2600" dirty="0"/>
              <a:t>good Korean restaurants.</a:t>
            </a:r>
          </a:p>
          <a:p>
            <a:r>
              <a:rPr lang="en-US" sz="2600" dirty="0"/>
              <a:t>For this project we need the following data:</a:t>
            </a:r>
          </a:p>
          <a:p>
            <a:pPr marL="0" lvl="0" indent="0">
              <a:buNone/>
            </a:pPr>
            <a:r>
              <a:rPr lang="en-US" sz="2600" dirty="0"/>
              <a:t>	New York City data that contains list Boroughs, Neighborhoods along </a:t>
            </a:r>
          </a:p>
          <a:p>
            <a:pPr marL="0" lvl="0" indent="0">
              <a:buNone/>
            </a:pPr>
            <a:r>
              <a:rPr lang="en-US" sz="2600" dirty="0"/>
              <a:t>with their latitude and longitude.</a:t>
            </a:r>
          </a:p>
          <a:p>
            <a:pPr marL="0" indent="0">
              <a:buNone/>
            </a:pPr>
            <a:r>
              <a:rPr lang="en-US" sz="2600" dirty="0"/>
              <a:t>	Data source : </a:t>
            </a:r>
            <a:r>
              <a:rPr lang="en-US" sz="2600" u="sng" dirty="0">
                <a:hlinkClick r:id="rId2"/>
              </a:rPr>
              <a:t>https://cocl.us/new_york_dataset</a:t>
            </a:r>
            <a:endParaRPr lang="en-US" sz="2600" dirty="0"/>
          </a:p>
          <a:p>
            <a:r>
              <a:rPr lang="en-US" sz="2600" dirty="0"/>
              <a:t>Description : This data set contains the required information. </a:t>
            </a:r>
          </a:p>
          <a:p>
            <a:pPr marL="0" indent="0">
              <a:buNone/>
            </a:pPr>
            <a:r>
              <a:rPr lang="en-US" sz="2600" dirty="0"/>
              <a:t>	And we will use this data set to explore various neighborhoods </a:t>
            </a:r>
          </a:p>
          <a:p>
            <a:pPr marL="0" indent="0">
              <a:buNone/>
            </a:pPr>
            <a:r>
              <a:rPr lang="en-US" sz="2600" dirty="0"/>
              <a:t>	of new </a:t>
            </a:r>
            <a:r>
              <a:rPr lang="en-US" sz="2600" dirty="0" err="1"/>
              <a:t>york</a:t>
            </a:r>
            <a:r>
              <a:rPr lang="en-US" sz="2600" dirty="0"/>
              <a:t> city.</a:t>
            </a:r>
          </a:p>
          <a:p>
            <a:pPr marL="0" lvl="0" indent="0">
              <a:buNone/>
            </a:pPr>
            <a:r>
              <a:rPr lang="en-US" sz="2600" dirty="0"/>
              <a:t>	Korean restaurants in each neighborhood of new </a:t>
            </a:r>
            <a:r>
              <a:rPr lang="en-US" sz="2600" dirty="0" err="1"/>
              <a:t>york</a:t>
            </a:r>
            <a:r>
              <a:rPr lang="en-US" sz="2600" dirty="0"/>
              <a:t> city</a:t>
            </a:r>
          </a:p>
          <a:p>
            <a:pPr marL="0" indent="0">
              <a:buNone/>
            </a:pPr>
            <a:r>
              <a:rPr lang="en-US" sz="2600" dirty="0"/>
              <a:t>	Data source : </a:t>
            </a:r>
            <a:r>
              <a:rPr lang="en-US" sz="2600" dirty="0" err="1"/>
              <a:t>Fousquare</a:t>
            </a:r>
            <a:r>
              <a:rPr lang="en-US" sz="2600" dirty="0"/>
              <a:t> API</a:t>
            </a:r>
          </a:p>
        </p:txBody>
      </p:sp>
    </p:spTree>
    <p:extLst>
      <p:ext uri="{BB962C8B-B14F-4D97-AF65-F5344CB8AC3E}">
        <p14:creationId xmlns:p14="http://schemas.microsoft.com/office/powerpoint/2010/main" val="31214191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7973C-4196-4A64-BDB3-4F92E764E09E}"/>
              </a:ext>
            </a:extLst>
          </p:cNvPr>
          <p:cNvSpPr>
            <a:spLocks noGrp="1"/>
          </p:cNvSpPr>
          <p:nvPr>
            <p:ph type="title"/>
          </p:nvPr>
        </p:nvSpPr>
        <p:spPr/>
        <p:txBody>
          <a:bodyPr/>
          <a:lstStyle/>
          <a:p>
            <a:r>
              <a:rPr lang="en-US" b="1" dirty="0"/>
              <a:t>Data - continued</a:t>
            </a:r>
          </a:p>
        </p:txBody>
      </p:sp>
      <p:sp>
        <p:nvSpPr>
          <p:cNvPr id="3" name="Content Placeholder 2">
            <a:extLst>
              <a:ext uri="{FF2B5EF4-FFF2-40B4-BE49-F238E27FC236}">
                <a16:creationId xmlns:a16="http://schemas.microsoft.com/office/drawing/2014/main" id="{88346A7B-9817-4297-91AC-BB6B3DC7948C}"/>
              </a:ext>
            </a:extLst>
          </p:cNvPr>
          <p:cNvSpPr>
            <a:spLocks noGrp="1"/>
          </p:cNvSpPr>
          <p:nvPr>
            <p:ph idx="1"/>
          </p:nvPr>
        </p:nvSpPr>
        <p:spPr/>
        <p:txBody>
          <a:bodyPr/>
          <a:lstStyle/>
          <a:p>
            <a:pPr marL="0" indent="0">
              <a:buNone/>
            </a:pPr>
            <a:r>
              <a:rPr lang="en-US" dirty="0"/>
              <a:t>Description : By using this </a:t>
            </a:r>
            <a:r>
              <a:rPr lang="en-US" dirty="0" err="1"/>
              <a:t>api</a:t>
            </a:r>
            <a:r>
              <a:rPr lang="en-US" dirty="0"/>
              <a:t> we will get all the venues in each </a:t>
            </a:r>
          </a:p>
          <a:p>
            <a:pPr marL="0" indent="0">
              <a:buNone/>
            </a:pPr>
            <a:r>
              <a:rPr lang="en-US" dirty="0"/>
              <a:t>neighborhood. We can filter these venues to get only Korean </a:t>
            </a:r>
            <a:r>
              <a:rPr lang="en-US" dirty="0" err="1"/>
              <a:t>resturants</a:t>
            </a:r>
            <a:r>
              <a:rPr lang="en-US" dirty="0"/>
              <a:t>.</a:t>
            </a:r>
          </a:p>
          <a:p>
            <a:pPr lvl="0"/>
            <a:r>
              <a:rPr lang="en-US" dirty="0" err="1"/>
              <a:t>GeoSpace</a:t>
            </a:r>
            <a:r>
              <a:rPr lang="en-US" dirty="0"/>
              <a:t> data</a:t>
            </a:r>
          </a:p>
          <a:p>
            <a:pPr marL="0" indent="0">
              <a:buNone/>
            </a:pPr>
            <a:r>
              <a:rPr lang="en-US" dirty="0"/>
              <a:t>	Data source : </a:t>
            </a:r>
            <a:r>
              <a:rPr lang="en-US" u="sng" dirty="0">
                <a:hlinkClick r:id="rId2"/>
              </a:rPr>
              <a:t>https://data.cityofnewyork.us/City-Government/Borough-Boundaries/tqmj-j8zm</a:t>
            </a:r>
            <a:endParaRPr lang="en-US" dirty="0"/>
          </a:p>
          <a:p>
            <a:pPr marL="0" indent="0">
              <a:buNone/>
            </a:pPr>
            <a:r>
              <a:rPr lang="en-US" dirty="0"/>
              <a:t>	Description : By using this geo space data we will get the New </a:t>
            </a:r>
            <a:r>
              <a:rPr lang="en-US" dirty="0" err="1"/>
              <a:t>york</a:t>
            </a:r>
            <a:r>
              <a:rPr lang="en-US" dirty="0"/>
              <a:t> Borough boundaries that will help us visualize choropleth map</a:t>
            </a:r>
          </a:p>
          <a:p>
            <a:endParaRPr lang="en-US" dirty="0"/>
          </a:p>
        </p:txBody>
      </p:sp>
    </p:spTree>
    <p:extLst>
      <p:ext uri="{BB962C8B-B14F-4D97-AF65-F5344CB8AC3E}">
        <p14:creationId xmlns:p14="http://schemas.microsoft.com/office/powerpoint/2010/main" val="983982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3C91F-8CD5-420D-A6A9-5B749E5D38C5}"/>
              </a:ext>
            </a:extLst>
          </p:cNvPr>
          <p:cNvSpPr>
            <a:spLocks noGrp="1"/>
          </p:cNvSpPr>
          <p:nvPr>
            <p:ph type="title"/>
          </p:nvPr>
        </p:nvSpPr>
        <p:spPr/>
        <p:txBody>
          <a:bodyPr/>
          <a:lstStyle/>
          <a:p>
            <a:r>
              <a:rPr lang="en-US" b="1" dirty="0"/>
              <a:t>Approach</a:t>
            </a:r>
          </a:p>
        </p:txBody>
      </p:sp>
      <p:sp>
        <p:nvSpPr>
          <p:cNvPr id="3" name="Content Placeholder 2">
            <a:extLst>
              <a:ext uri="{FF2B5EF4-FFF2-40B4-BE49-F238E27FC236}">
                <a16:creationId xmlns:a16="http://schemas.microsoft.com/office/drawing/2014/main" id="{7B8F05AF-E9AA-4F79-8C10-ABC22A2949C7}"/>
              </a:ext>
            </a:extLst>
          </p:cNvPr>
          <p:cNvSpPr>
            <a:spLocks noGrp="1"/>
          </p:cNvSpPr>
          <p:nvPr>
            <p:ph idx="1"/>
          </p:nvPr>
        </p:nvSpPr>
        <p:spPr/>
        <p:txBody>
          <a:bodyPr/>
          <a:lstStyle/>
          <a:p>
            <a:pPr lvl="0"/>
            <a:r>
              <a:rPr lang="en-US" sz="2600" dirty="0"/>
              <a:t>Collect the new </a:t>
            </a:r>
            <a:r>
              <a:rPr lang="en-US" sz="2600" dirty="0" err="1"/>
              <a:t>york</a:t>
            </a:r>
            <a:r>
              <a:rPr lang="en-US" sz="2600" dirty="0"/>
              <a:t> city data from </a:t>
            </a:r>
            <a:r>
              <a:rPr lang="en-US" sz="2600" u="sng" dirty="0">
                <a:hlinkClick r:id="rId2"/>
              </a:rPr>
              <a:t>https://cocl.us/new_york_dataset</a:t>
            </a:r>
            <a:endParaRPr lang="en-US" sz="2600" dirty="0"/>
          </a:p>
          <a:p>
            <a:pPr lvl="0"/>
            <a:r>
              <a:rPr lang="en-US" sz="2600" dirty="0"/>
              <a:t>Using </a:t>
            </a:r>
            <a:r>
              <a:rPr lang="en-US" sz="2600" dirty="0" err="1"/>
              <a:t>FourSquare</a:t>
            </a:r>
            <a:r>
              <a:rPr lang="en-US" sz="2600" dirty="0"/>
              <a:t> API we will find all venues for each neighborhood</a:t>
            </a:r>
          </a:p>
          <a:p>
            <a:pPr lvl="0"/>
            <a:r>
              <a:rPr lang="en-US" sz="2600" dirty="0"/>
              <a:t>Filter out all venues that are Korean </a:t>
            </a:r>
            <a:r>
              <a:rPr lang="en-US" sz="2600" dirty="0" err="1"/>
              <a:t>Resturants</a:t>
            </a:r>
            <a:endParaRPr lang="en-US" sz="2600" dirty="0"/>
          </a:p>
          <a:p>
            <a:pPr lvl="0"/>
            <a:r>
              <a:rPr lang="en-US" sz="2600" dirty="0"/>
              <a:t>Find rating , tips and like count for each Korean </a:t>
            </a:r>
            <a:r>
              <a:rPr lang="en-US" sz="2600" dirty="0" err="1"/>
              <a:t>Resturants</a:t>
            </a:r>
            <a:r>
              <a:rPr lang="en-US" sz="2600" dirty="0"/>
              <a:t> using </a:t>
            </a:r>
            <a:r>
              <a:rPr lang="en-US" sz="2600" dirty="0" err="1"/>
              <a:t>FourSquare</a:t>
            </a:r>
            <a:r>
              <a:rPr lang="en-US" sz="2600" dirty="0"/>
              <a:t> API</a:t>
            </a:r>
          </a:p>
          <a:p>
            <a:pPr lvl="0"/>
            <a:r>
              <a:rPr lang="en-US" sz="2600" dirty="0"/>
              <a:t>Using rating for each </a:t>
            </a:r>
            <a:r>
              <a:rPr lang="en-US" sz="2600" dirty="0" err="1"/>
              <a:t>resturant</a:t>
            </a:r>
            <a:r>
              <a:rPr lang="en-US" sz="2600" dirty="0"/>
              <a:t>, we will sort that data</a:t>
            </a:r>
          </a:p>
          <a:p>
            <a:pPr lvl="0"/>
            <a:r>
              <a:rPr lang="en-US" sz="2600" dirty="0"/>
              <a:t>Visualize the Ranking of neighborhoods using folium library(python)</a:t>
            </a:r>
          </a:p>
          <a:p>
            <a:endParaRPr lang="en-US" dirty="0"/>
          </a:p>
        </p:txBody>
      </p:sp>
    </p:spTree>
    <p:extLst>
      <p:ext uri="{BB962C8B-B14F-4D97-AF65-F5344CB8AC3E}">
        <p14:creationId xmlns:p14="http://schemas.microsoft.com/office/powerpoint/2010/main" val="25871550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643D6-887A-4423-99C9-AFFD6617BFFA}"/>
              </a:ext>
            </a:extLst>
          </p:cNvPr>
          <p:cNvSpPr>
            <a:spLocks noGrp="1"/>
          </p:cNvSpPr>
          <p:nvPr>
            <p:ph type="title"/>
          </p:nvPr>
        </p:nvSpPr>
        <p:spPr/>
        <p:txBody>
          <a:bodyPr>
            <a:normAutofit fontScale="90000"/>
          </a:bodyPr>
          <a:lstStyle/>
          <a:p>
            <a:r>
              <a:rPr lang="en-US" b="1" dirty="0"/>
              <a:t>Questions that can be asked using the datasets noted earlier</a:t>
            </a:r>
            <a:br>
              <a:rPr lang="en-US" dirty="0"/>
            </a:br>
            <a:endParaRPr lang="en-US" dirty="0"/>
          </a:p>
        </p:txBody>
      </p:sp>
      <p:sp>
        <p:nvSpPr>
          <p:cNvPr id="3" name="Content Placeholder 2">
            <a:extLst>
              <a:ext uri="{FF2B5EF4-FFF2-40B4-BE49-F238E27FC236}">
                <a16:creationId xmlns:a16="http://schemas.microsoft.com/office/drawing/2014/main" id="{56ECD1B0-FC9E-421F-BB1F-1488FD743B3E}"/>
              </a:ext>
            </a:extLst>
          </p:cNvPr>
          <p:cNvSpPr>
            <a:spLocks noGrp="1"/>
          </p:cNvSpPr>
          <p:nvPr>
            <p:ph idx="1"/>
          </p:nvPr>
        </p:nvSpPr>
        <p:spPr/>
        <p:txBody>
          <a:bodyPr/>
          <a:lstStyle/>
          <a:p>
            <a:pPr lvl="0"/>
            <a:r>
              <a:rPr lang="en-US" sz="2600" dirty="0"/>
              <a:t>What is best location in New York City for Korean Cuisine ?</a:t>
            </a:r>
          </a:p>
          <a:p>
            <a:pPr lvl="0"/>
            <a:r>
              <a:rPr lang="en-US" sz="2600" dirty="0"/>
              <a:t>Which areas have potential Korean </a:t>
            </a:r>
            <a:r>
              <a:rPr lang="en-US" sz="2600" dirty="0" err="1"/>
              <a:t>Resturant</a:t>
            </a:r>
            <a:r>
              <a:rPr lang="en-US" sz="2600" dirty="0"/>
              <a:t> Market ?</a:t>
            </a:r>
          </a:p>
          <a:p>
            <a:pPr lvl="0"/>
            <a:r>
              <a:rPr lang="en-US" sz="2600" dirty="0"/>
              <a:t>Which all areas lack Korean </a:t>
            </a:r>
            <a:r>
              <a:rPr lang="en-US" sz="2600" dirty="0" err="1"/>
              <a:t>Resturants</a:t>
            </a:r>
            <a:r>
              <a:rPr lang="en-US" sz="2600" dirty="0"/>
              <a:t> ?</a:t>
            </a:r>
          </a:p>
          <a:p>
            <a:pPr lvl="0"/>
            <a:r>
              <a:rPr lang="en-US" sz="2600" dirty="0"/>
              <a:t>Which is the best place to stay if I prefer Korean Cuisine ?</a:t>
            </a:r>
          </a:p>
          <a:p>
            <a:endParaRPr lang="en-US" dirty="0"/>
          </a:p>
        </p:txBody>
      </p:sp>
    </p:spTree>
    <p:extLst>
      <p:ext uri="{BB962C8B-B14F-4D97-AF65-F5344CB8AC3E}">
        <p14:creationId xmlns:p14="http://schemas.microsoft.com/office/powerpoint/2010/main" val="3567427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89FEB-C48E-4599-94D1-B8574BDA9C58}"/>
              </a:ext>
            </a:extLst>
          </p:cNvPr>
          <p:cNvSpPr>
            <a:spLocks noGrp="1"/>
          </p:cNvSpPr>
          <p:nvPr>
            <p:ph type="title"/>
          </p:nvPr>
        </p:nvSpPr>
        <p:spPr/>
        <p:txBody>
          <a:bodyPr/>
          <a:lstStyle/>
          <a:p>
            <a:r>
              <a:rPr lang="en-US" b="1" dirty="0"/>
              <a:t>Analysis</a:t>
            </a:r>
          </a:p>
        </p:txBody>
      </p:sp>
      <p:sp>
        <p:nvSpPr>
          <p:cNvPr id="3" name="Content Placeholder 2">
            <a:extLst>
              <a:ext uri="{FF2B5EF4-FFF2-40B4-BE49-F238E27FC236}">
                <a16:creationId xmlns:a16="http://schemas.microsoft.com/office/drawing/2014/main" id="{8547E1C7-4961-4728-87AB-62608F832853}"/>
              </a:ext>
            </a:extLst>
          </p:cNvPr>
          <p:cNvSpPr>
            <a:spLocks noGrp="1"/>
          </p:cNvSpPr>
          <p:nvPr>
            <p:ph idx="1"/>
          </p:nvPr>
        </p:nvSpPr>
        <p:spPr/>
        <p:txBody>
          <a:bodyPr/>
          <a:lstStyle/>
          <a:p>
            <a:r>
              <a:rPr lang="en-US" sz="2600" dirty="0"/>
              <a:t>We will import the required libraries for python.</a:t>
            </a:r>
          </a:p>
          <a:p>
            <a:pPr lvl="0"/>
            <a:r>
              <a:rPr lang="en-US" sz="2600" dirty="0"/>
              <a:t>pandas and </a:t>
            </a:r>
            <a:r>
              <a:rPr lang="en-US" sz="2600" dirty="0" err="1"/>
              <a:t>numpy</a:t>
            </a:r>
            <a:r>
              <a:rPr lang="en-US" sz="2600" dirty="0"/>
              <a:t> for handling data.</a:t>
            </a:r>
          </a:p>
          <a:p>
            <a:pPr lvl="0"/>
            <a:r>
              <a:rPr lang="en-US" sz="2600" dirty="0"/>
              <a:t>request module for using </a:t>
            </a:r>
            <a:r>
              <a:rPr lang="en-US" sz="2600" dirty="0" err="1"/>
              <a:t>FourSquare</a:t>
            </a:r>
            <a:r>
              <a:rPr lang="en-US" sz="2600" dirty="0"/>
              <a:t> API.</a:t>
            </a:r>
          </a:p>
          <a:p>
            <a:pPr lvl="0"/>
            <a:r>
              <a:rPr lang="en-US" sz="2600" dirty="0" err="1"/>
              <a:t>geopy</a:t>
            </a:r>
            <a:r>
              <a:rPr lang="en-US" sz="2600" dirty="0"/>
              <a:t> to get co-ordinates of City of New York.</a:t>
            </a:r>
          </a:p>
          <a:p>
            <a:pPr lvl="0"/>
            <a:r>
              <a:rPr lang="en-US" sz="2600" dirty="0"/>
              <a:t>folium to visualize the results on a map</a:t>
            </a:r>
          </a:p>
          <a:p>
            <a:endParaRPr lang="en-US" dirty="0"/>
          </a:p>
        </p:txBody>
      </p:sp>
    </p:spTree>
    <p:extLst>
      <p:ext uri="{BB962C8B-B14F-4D97-AF65-F5344CB8AC3E}">
        <p14:creationId xmlns:p14="http://schemas.microsoft.com/office/powerpoint/2010/main" val="2502511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DF1FD-ABF4-4EAE-98F5-C9D98224E7B0}"/>
              </a:ext>
            </a:extLst>
          </p:cNvPr>
          <p:cNvSpPr>
            <a:spLocks noGrp="1"/>
          </p:cNvSpPr>
          <p:nvPr>
            <p:ph type="title"/>
          </p:nvPr>
        </p:nvSpPr>
        <p:spPr/>
        <p:txBody>
          <a:bodyPr/>
          <a:lstStyle/>
          <a:p>
            <a:r>
              <a:rPr lang="en-US" b="1" dirty="0"/>
              <a:t>Results</a:t>
            </a:r>
          </a:p>
        </p:txBody>
      </p:sp>
      <p:sp>
        <p:nvSpPr>
          <p:cNvPr id="3" name="Content Placeholder 2">
            <a:extLst>
              <a:ext uri="{FF2B5EF4-FFF2-40B4-BE49-F238E27FC236}">
                <a16:creationId xmlns:a16="http://schemas.microsoft.com/office/drawing/2014/main" id="{394052B5-72EF-4C42-BCDF-9644404983F3}"/>
              </a:ext>
            </a:extLst>
          </p:cNvPr>
          <p:cNvSpPr>
            <a:spLocks noGrp="1"/>
          </p:cNvSpPr>
          <p:nvPr>
            <p:ph idx="1"/>
          </p:nvPr>
        </p:nvSpPr>
        <p:spPr/>
        <p:txBody>
          <a:bodyPr/>
          <a:lstStyle/>
          <a:p>
            <a:pPr marL="0" indent="0">
              <a:buNone/>
            </a:pPr>
            <a:r>
              <a:rPr lang="en-US" dirty="0"/>
              <a:t>1. We see that Queens has the highest number of </a:t>
            </a:r>
            <a:r>
              <a:rPr lang="en-US" dirty="0" err="1"/>
              <a:t>Neighbourhoods</a:t>
            </a:r>
            <a:r>
              <a:rPr lang="en-US" dirty="0"/>
              <a:t>.</a:t>
            </a:r>
          </a:p>
          <a:p>
            <a:endParaRPr lang="en-US" dirty="0"/>
          </a:p>
        </p:txBody>
      </p:sp>
      <p:pic>
        <p:nvPicPr>
          <p:cNvPr id="5" name="Picture 4">
            <a:extLst>
              <a:ext uri="{FF2B5EF4-FFF2-40B4-BE49-F238E27FC236}">
                <a16:creationId xmlns:a16="http://schemas.microsoft.com/office/drawing/2014/main" id="{EAA732E4-7F18-4EDF-B515-420BBF2096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6671" y="2512243"/>
            <a:ext cx="5445185" cy="3846988"/>
          </a:xfrm>
          <a:prstGeom prst="rect">
            <a:avLst/>
          </a:prstGeom>
        </p:spPr>
      </p:pic>
    </p:spTree>
    <p:extLst>
      <p:ext uri="{BB962C8B-B14F-4D97-AF65-F5344CB8AC3E}">
        <p14:creationId xmlns:p14="http://schemas.microsoft.com/office/powerpoint/2010/main" val="24705742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630</Words>
  <Application>Microsoft Office PowerPoint</Application>
  <PresentationFormat>Widescreen</PresentationFormat>
  <Paragraphs>68</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The Battle of Neighborhoods</vt:lpstr>
      <vt:lpstr>Introduction</vt:lpstr>
      <vt:lpstr>Introduction – continued</vt:lpstr>
      <vt:lpstr>Data</vt:lpstr>
      <vt:lpstr>Data - continued</vt:lpstr>
      <vt:lpstr>Approach</vt:lpstr>
      <vt:lpstr>Questions that can be asked using the datasets noted earlier </vt:lpstr>
      <vt:lpstr>Analysis</vt:lpstr>
      <vt:lpstr>Results</vt:lpstr>
      <vt:lpstr>Results – continued</vt:lpstr>
      <vt:lpstr>Results – continued</vt:lpstr>
      <vt:lpstr>Results – continued</vt:lpstr>
      <vt:lpstr>Results – continued</vt:lpstr>
      <vt:lpstr>Results – continued</vt:lpstr>
      <vt:lpstr>Conclusions</vt:lpstr>
      <vt:lpstr>Limitations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dc:title>
  <dc:creator>VC</dc:creator>
  <cp:lastModifiedBy>VC</cp:lastModifiedBy>
  <cp:revision>8</cp:revision>
  <cp:lastPrinted>2019-08-12T16:54:19Z</cp:lastPrinted>
  <dcterms:created xsi:type="dcterms:W3CDTF">2019-08-12T15:59:29Z</dcterms:created>
  <dcterms:modified xsi:type="dcterms:W3CDTF">2019-08-12T17:23:02Z</dcterms:modified>
</cp:coreProperties>
</file>

<file path=docProps/thumbnail.jpeg>
</file>